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77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EE75-9096-4BFD-BC75-6DA58B99A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CF331-F119-4102-A112-E8B33183A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2BDE5-7226-4A39-9932-CCB0F36F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D7CAA-1A01-4746-A29D-29F10D17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82416-12A5-48C5-88F5-1C50745D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75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F2AB-3A52-4E2A-A87E-4149042D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B9491-281E-4026-883F-23A55AB65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61AF4-F664-4F12-80AD-A5E702C7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B88FD-FC30-4491-A11E-B2192DBD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2042-E750-4244-B549-DA22E771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82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145A14-F5EF-421B-A296-E6D06CB85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9400B-0EED-4A51-B693-7266BFEC9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A4514-F8FC-4809-9A55-B7A9AE28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8CE3-8AC8-4A02-8A4E-A37046BE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98758-C70D-4C6B-9E5E-A0615A4C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35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8217-1A67-4404-A66D-3489D1BE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7F215-ED74-467E-A339-57FB86D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DF076-1FB3-4856-972D-8AF10999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07B6C-D21F-4E28-AF2B-246C990D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FB2FB-AFA7-45FF-9583-3462F067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0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416E-BC56-453D-B6F8-87220A3D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21524-E5C6-41B0-B0F6-8860F8222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E58A7-179F-4531-826F-75046BB1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BD9A7-77AC-42DE-9BCC-0FFFA09C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B303-FC25-412B-9934-F9E25793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75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BD32-9D89-4F31-AA08-1E73E15A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57E2-555B-4C50-999E-E4FFD8B66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2C837-8B29-4BB8-ABD4-DD68C97A3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D6B86-7E0A-4D21-B785-96841285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F4490-4C83-47EB-8932-349DCD14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D07AE-FC80-4B82-9AAF-0279152F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05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E804-C3EC-4540-8E13-A27AD59DB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98D38-B041-4E35-AEFC-CF7A21199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A12B5-B98B-4DEF-82FD-2EA762440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AD024-BEFE-40F1-BADD-0F06F6F19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11C5F0-35CE-4928-8196-F317410AD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74C0E-0B8A-44D8-9A00-7EB933E9E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E1DD0-E87A-453A-A009-79753A9ED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CD6C6E-AEDA-4302-98B2-9AD47F00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68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9673-D1DE-4378-A688-9979BC83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315D3-8D77-4B0C-A076-45C2E005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A4CFF-4156-4CBC-A72E-3A6B2556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93DF9-274B-4973-8F49-18A4D564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08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42B58-D01B-4D0B-AF9A-B7E69120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DA13C-855B-495C-B6CC-4518FC7A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C4FBC-7E49-431E-B2D0-12ACBD30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1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C256-43E0-429C-9DC7-410AD2380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12FFD-D892-4BFB-82F8-23A59834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7D38D-B3FD-4977-A627-CDCFA1F05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B5E81-2123-4603-BD7B-2DC1C16C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6A20A-F38E-4A94-AF63-B24167F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181A0-112F-4083-BB8C-523638E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09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E1E9-4C03-421E-A1FA-2151631E5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7DBFF-C8F1-4A94-B39B-847850282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79B67-7727-48D2-86AF-BB7B18F89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759A6-F3C6-4E2D-A052-6591035C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21183-6D2A-4315-9F7D-6E9C6249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41A6A-239E-4073-B725-38FE4F8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93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4F0704-41BB-472F-B4E0-B645841C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4BD1E-846C-4DB1-9F01-8BD2BCF31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F8D23-C044-424A-9A69-C84A74306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9143-7E58-4B15-99AC-97B8391CB565}" type="datetimeFigureOut">
              <a:rPr lang="fr-FR" smtClean="0"/>
              <a:t>16/08/2020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F1228-8138-4F48-A303-6DB6C652F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B8CB5-A8CB-40E3-B52D-690940074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A9CC0-47FA-410F-A903-609FE54A14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005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7D698-4BBB-4E95-B51D-B709A4840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AA57-124C-4314-8874-9D5B1DD61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015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Développement d’un système de suivi du trafic par pont instrumenté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61198-8A65-4E09-A7DD-BB66D5579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5100"/>
            <a:ext cx="9144000" cy="1655762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Soutenance de fin de stage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0A5BFF5-43EA-4609-BBD6-4AE0A402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1551" y="99429"/>
            <a:ext cx="2483427" cy="800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C128764-BBEE-4DC1-9214-C387092D1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813" y="161132"/>
            <a:ext cx="1685925" cy="800100"/>
          </a:xfrm>
          <a:prstGeom prst="rect">
            <a:avLst/>
          </a:prstGeom>
        </p:spPr>
      </p:pic>
      <p:sp>
        <p:nvSpPr>
          <p:cNvPr id="15" name="Text Box 100">
            <a:extLst>
              <a:ext uri="{FF2B5EF4-FFF2-40B4-BE49-F238E27FC236}">
                <a16:creationId xmlns:a16="http://schemas.microsoft.com/office/drawing/2014/main" id="{A9175367-502D-42DD-AB47-81CCCDB7D021}"/>
              </a:ext>
            </a:extLst>
          </p:cNvPr>
          <p:cNvSpPr txBox="1"/>
          <p:nvPr/>
        </p:nvSpPr>
        <p:spPr>
          <a:xfrm>
            <a:off x="259653" y="5853696"/>
            <a:ext cx="11672693" cy="904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0">
              <a:lnSpc>
                <a:spcPct val="115000"/>
              </a:lnSpc>
            </a:pP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		</a:t>
            </a:r>
            <a:r>
              <a:rPr lang="fr-FR" sz="1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Tutrice IFSTTAR : Franziska SCHMIDT</a:t>
            </a:r>
            <a:endParaRPr lang="fr-F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0">
              <a:lnSpc>
                <a:spcPct val="115000"/>
              </a:lnSpc>
            </a:pP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					 Tuteurs ESIEE : Jean-François BERCHER, Giovanni CHIERCHIA</a:t>
            </a:r>
            <a:endParaRPr lang="fr-F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fr-F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Franck DETURCHE DURA				E4 - ESIEE Paris			du 04 mai 2020 au 31 juillet 2020</a:t>
            </a:r>
            <a:endParaRPr lang="fr-F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18"/>
            <a:ext cx="12192000" cy="6934432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III.5 Calibration avec tri sur la vitesse des camions et facteurs d’amplitude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884947" y="2243468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Lignes d’influence par vitesse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847DE-3944-471F-AD08-7057159A9297}"/>
              </a:ext>
            </a:extLst>
          </p:cNvPr>
          <p:cNvSpPr txBox="1"/>
          <p:nvPr/>
        </p:nvSpPr>
        <p:spPr>
          <a:xfrm>
            <a:off x="3124827" y="5346765"/>
            <a:ext cx="3462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Comparaison des signaux par vitesse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4A4A2-653F-4129-BB79-6BC0DD6955F5}"/>
              </a:ext>
            </a:extLst>
          </p:cNvPr>
          <p:cNvSpPr txBox="1"/>
          <p:nvPr/>
        </p:nvSpPr>
        <p:spPr>
          <a:xfrm>
            <a:off x="8669182" y="3487340"/>
            <a:ext cx="3062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Coefficients de pondération d’amplitude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04BA87-033F-41D7-AE8C-1549722EEBF7}"/>
              </a:ext>
            </a:extLst>
          </p:cNvPr>
          <p:cNvSpPr txBox="1"/>
          <p:nvPr/>
        </p:nvSpPr>
        <p:spPr>
          <a:xfrm>
            <a:off x="5546034" y="5831461"/>
            <a:ext cx="3462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Rapports d’amplitude des signaux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image59.png">
            <a:extLst>
              <a:ext uri="{FF2B5EF4-FFF2-40B4-BE49-F238E27FC236}">
                <a16:creationId xmlns:a16="http://schemas.microsoft.com/office/drawing/2014/main" id="{C0E04CEB-B167-4BF2-A28A-AA5CA0544DD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69649" y="1321755"/>
            <a:ext cx="3562350" cy="2466975"/>
          </a:xfrm>
          <a:prstGeom prst="rect">
            <a:avLst/>
          </a:prstGeom>
          <a:ln/>
        </p:spPr>
      </p:pic>
      <p:pic>
        <p:nvPicPr>
          <p:cNvPr id="8" name="image3.png">
            <a:extLst>
              <a:ext uri="{FF2B5EF4-FFF2-40B4-BE49-F238E27FC236}">
                <a16:creationId xmlns:a16="http://schemas.microsoft.com/office/drawing/2014/main" id="{EC710CB1-11DE-49EA-92C0-3FD5DD9AEDCF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306143" y="3224492"/>
            <a:ext cx="4336565" cy="1325563"/>
          </a:xfrm>
          <a:prstGeom prst="rect">
            <a:avLst/>
          </a:prstGeom>
          <a:ln/>
        </p:spPr>
      </p:pic>
      <p:pic>
        <p:nvPicPr>
          <p:cNvPr id="10" name="image74.png">
            <a:extLst>
              <a:ext uri="{FF2B5EF4-FFF2-40B4-BE49-F238E27FC236}">
                <a16:creationId xmlns:a16="http://schemas.microsoft.com/office/drawing/2014/main" id="{F3316606-767A-4B37-BE4D-9592E59A0700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84611" y="4684064"/>
            <a:ext cx="2401465" cy="1704362"/>
          </a:xfrm>
          <a:prstGeom prst="rect">
            <a:avLst/>
          </a:prstGeom>
          <a:ln/>
        </p:spPr>
      </p:pic>
      <p:pic>
        <p:nvPicPr>
          <p:cNvPr id="13" name="image37.png">
            <a:extLst>
              <a:ext uri="{FF2B5EF4-FFF2-40B4-BE49-F238E27FC236}">
                <a16:creationId xmlns:a16="http://schemas.microsoft.com/office/drawing/2014/main" id="{A74359D9-AA74-4855-860A-7340D280A526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942087" y="4739040"/>
            <a:ext cx="3068320" cy="19538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0379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18"/>
            <a:ext cx="12192000" cy="686911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III.6 Optimisation de la calibration (partie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71837" y="1095292"/>
            <a:ext cx="60241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Poids totaux estimés – calibration sur le camion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4A4A2-653F-4129-BB79-6BC0DD6955F5}"/>
              </a:ext>
            </a:extLst>
          </p:cNvPr>
          <p:cNvSpPr txBox="1"/>
          <p:nvPr/>
        </p:nvSpPr>
        <p:spPr>
          <a:xfrm>
            <a:off x="3164610" y="4187193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Rapports des LI sur deux capteurs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26.png">
            <a:extLst>
              <a:ext uri="{FF2B5EF4-FFF2-40B4-BE49-F238E27FC236}">
                <a16:creationId xmlns:a16="http://schemas.microsoft.com/office/drawing/2014/main" id="{ACB58C34-9D33-4104-A8C7-78395A9D838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852335" y="1643615"/>
            <a:ext cx="2463165" cy="1554480"/>
          </a:xfrm>
          <a:prstGeom prst="rect">
            <a:avLst/>
          </a:prstGeom>
          <a:ln/>
        </p:spPr>
      </p:pic>
      <p:pic>
        <p:nvPicPr>
          <p:cNvPr id="4" name="image16.png">
            <a:extLst>
              <a:ext uri="{FF2B5EF4-FFF2-40B4-BE49-F238E27FC236}">
                <a16:creationId xmlns:a16="http://schemas.microsoft.com/office/drawing/2014/main" id="{5C5646B7-0C6D-4116-9F11-B90B56AE2DB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325546" y="1612500"/>
            <a:ext cx="2268220" cy="1585595"/>
          </a:xfrm>
          <a:prstGeom prst="rect">
            <a:avLst/>
          </a:prstGeom>
          <a:ln/>
        </p:spPr>
      </p:pic>
      <p:pic>
        <p:nvPicPr>
          <p:cNvPr id="11" name="image31.png">
            <a:extLst>
              <a:ext uri="{FF2B5EF4-FFF2-40B4-BE49-F238E27FC236}">
                <a16:creationId xmlns:a16="http://schemas.microsoft.com/office/drawing/2014/main" id="{1B049351-8326-4FD0-8AD3-4FBD84455939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14685" y="3429000"/>
            <a:ext cx="2357120" cy="3104515"/>
          </a:xfrm>
          <a:prstGeom prst="rect">
            <a:avLst/>
          </a:prstGeom>
          <a:ln/>
        </p:spPr>
      </p:pic>
      <p:pic>
        <p:nvPicPr>
          <p:cNvPr id="17" name="image53.png">
            <a:extLst>
              <a:ext uri="{FF2B5EF4-FFF2-40B4-BE49-F238E27FC236}">
                <a16:creationId xmlns:a16="http://schemas.microsoft.com/office/drawing/2014/main" id="{F929EFE1-CE68-4783-B591-71AD03BF37F9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042971" y="4410065"/>
            <a:ext cx="2833370" cy="1963420"/>
          </a:xfrm>
          <a:prstGeom prst="rect">
            <a:avLst/>
          </a:prstGeom>
          <a:ln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DFBDD0-08E7-45F7-8449-DB50E2D2FD6D}"/>
              </a:ext>
            </a:extLst>
          </p:cNvPr>
          <p:cNvSpPr txBox="1"/>
          <p:nvPr/>
        </p:nvSpPr>
        <p:spPr>
          <a:xfrm>
            <a:off x="6136908" y="5086689"/>
            <a:ext cx="1906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Métriques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6268D4-A641-490E-B6E0-85529428F484}"/>
              </a:ext>
            </a:extLst>
          </p:cNvPr>
          <p:cNvSpPr txBox="1"/>
          <p:nvPr/>
        </p:nvSpPr>
        <p:spPr>
          <a:xfrm>
            <a:off x="6575748" y="3315631"/>
            <a:ext cx="6228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Poids totaux estimés – calibration sur l’ensemble</a:t>
            </a:r>
          </a:p>
        </p:txBody>
      </p:sp>
    </p:spTree>
    <p:extLst>
      <p:ext uri="{BB962C8B-B14F-4D97-AF65-F5344CB8AC3E}">
        <p14:creationId xmlns:p14="http://schemas.microsoft.com/office/powerpoint/2010/main" val="3620051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87"/>
            <a:ext cx="12192000" cy="686911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III.6 Optimisation de la calibration (partie 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164610" y="2034319"/>
            <a:ext cx="60241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 échantillonnage de la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4A4A2-653F-4129-BB79-6BC0DD6955F5}"/>
              </a:ext>
            </a:extLst>
          </p:cNvPr>
          <p:cNvSpPr txBox="1"/>
          <p:nvPr/>
        </p:nvSpPr>
        <p:spPr>
          <a:xfrm>
            <a:off x="1023691" y="4993647"/>
            <a:ext cx="9146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Distance euclidienne moyenne calibration capteur 4 :	 	1,74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Distance euclidienne moyenne trafic capteur 4 : 		1,48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Distance euclidienne moyenne calibration capteur 4 et 6 : 	2,87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Distance euclidienne moyenne calibration capteur 4 et 6 : 	2,28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image51.png">
            <a:extLst>
              <a:ext uri="{FF2B5EF4-FFF2-40B4-BE49-F238E27FC236}">
                <a16:creationId xmlns:a16="http://schemas.microsoft.com/office/drawing/2014/main" id="{5BD6820D-5518-4BFC-A3E2-840EF4E509D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81313" y="1450996"/>
            <a:ext cx="2743513" cy="1784585"/>
          </a:xfrm>
          <a:prstGeom prst="rect">
            <a:avLst/>
          </a:prstGeom>
          <a:ln/>
        </p:spPr>
      </p:pic>
      <p:pic>
        <p:nvPicPr>
          <p:cNvPr id="8" name="image21.png">
            <a:extLst>
              <a:ext uri="{FF2B5EF4-FFF2-40B4-BE49-F238E27FC236}">
                <a16:creationId xmlns:a16="http://schemas.microsoft.com/office/drawing/2014/main" id="{FDFFF9AD-A6A1-407D-8230-409A99DBBC3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799183" y="1698700"/>
            <a:ext cx="2357120" cy="3201317"/>
          </a:xfrm>
          <a:prstGeom prst="rect">
            <a:avLst/>
          </a:prstGeom>
          <a:ln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8AE998-5932-4CE7-AA66-C100D94F60A4}"/>
              </a:ext>
            </a:extLst>
          </p:cNvPr>
          <p:cNvSpPr txBox="1"/>
          <p:nvPr/>
        </p:nvSpPr>
        <p:spPr>
          <a:xfrm>
            <a:off x="3052882" y="4304453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 moyenne entre 2 capteurs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9E4FAC-AAAF-4F70-A53C-F037D26BC9FF}"/>
              </a:ext>
            </a:extLst>
          </p:cNvPr>
          <p:cNvSpPr txBox="1"/>
          <p:nvPr/>
        </p:nvSpPr>
        <p:spPr>
          <a:xfrm>
            <a:off x="7735418" y="1192192"/>
            <a:ext cx="6228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Comparaison des signaux par capteur</a:t>
            </a:r>
          </a:p>
        </p:txBody>
      </p:sp>
    </p:spTree>
    <p:extLst>
      <p:ext uri="{BB962C8B-B14F-4D97-AF65-F5344CB8AC3E}">
        <p14:creationId xmlns:p14="http://schemas.microsoft.com/office/powerpoint/2010/main" val="237399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18"/>
            <a:ext cx="12192000" cy="686911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III.7 Interpolation de la ligne d’influence selon les vitesses des camions (partie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2994692" y="2126811"/>
            <a:ext cx="60241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 interpolée / vitesses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63.png">
            <a:extLst>
              <a:ext uri="{FF2B5EF4-FFF2-40B4-BE49-F238E27FC236}">
                <a16:creationId xmlns:a16="http://schemas.microsoft.com/office/drawing/2014/main" id="{455F441E-8974-4972-9B1C-B61DAC30BD8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8200" y="1527110"/>
            <a:ext cx="2624332" cy="1729274"/>
          </a:xfrm>
          <a:prstGeom prst="rect">
            <a:avLst/>
          </a:prstGeom>
          <a:ln/>
        </p:spPr>
      </p:pic>
      <p:pic>
        <p:nvPicPr>
          <p:cNvPr id="4" name="image25.png">
            <a:extLst>
              <a:ext uri="{FF2B5EF4-FFF2-40B4-BE49-F238E27FC236}">
                <a16:creationId xmlns:a16="http://schemas.microsoft.com/office/drawing/2014/main" id="{B6D7FB84-DAF9-462A-B93F-99108A90603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332505" y="790677"/>
            <a:ext cx="2510534" cy="5516817"/>
          </a:xfrm>
          <a:prstGeom prst="rect">
            <a:avLst/>
          </a:prstGeom>
          <a:ln/>
        </p:spPr>
      </p:pic>
      <p:pic>
        <p:nvPicPr>
          <p:cNvPr id="17" name="image48.png">
            <a:extLst>
              <a:ext uri="{FF2B5EF4-FFF2-40B4-BE49-F238E27FC236}">
                <a16:creationId xmlns:a16="http://schemas.microsoft.com/office/drawing/2014/main" id="{E42E8779-5939-4E52-83A5-7D4CCA05B7C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935568" y="4506234"/>
            <a:ext cx="3235960" cy="2099945"/>
          </a:xfrm>
          <a:prstGeom prst="rect">
            <a:avLst/>
          </a:prstGeom>
          <a:ln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2F330E-8520-4CE5-87C6-C3F9F838B0E0}"/>
              </a:ext>
            </a:extLst>
          </p:cNvPr>
          <p:cNvSpPr txBox="1"/>
          <p:nvPr/>
        </p:nvSpPr>
        <p:spPr>
          <a:xfrm>
            <a:off x="221053" y="3778911"/>
            <a:ext cx="37806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 interpolée / vitesses avec camions de trafic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Erreur totale absolue moyenne (ETAM) calibration : 1,78t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Erreur totale absolue moyenne trafic : 2,78t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E6159-E01A-4FD8-B782-B8B482708AF1}"/>
              </a:ext>
            </a:extLst>
          </p:cNvPr>
          <p:cNvSpPr txBox="1"/>
          <p:nvPr/>
        </p:nvSpPr>
        <p:spPr>
          <a:xfrm>
            <a:off x="8077978" y="6374913"/>
            <a:ext cx="6228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Problèmes à haute vitesse</a:t>
            </a:r>
          </a:p>
        </p:txBody>
      </p:sp>
    </p:spTree>
    <p:extLst>
      <p:ext uri="{BB962C8B-B14F-4D97-AF65-F5344CB8AC3E}">
        <p14:creationId xmlns:p14="http://schemas.microsoft.com/office/powerpoint/2010/main" val="130017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18"/>
            <a:ext cx="12192000" cy="686911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III.7 Interpolation de la ligne d’influence selon les vitesses des camions (partie 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F330E-8520-4CE5-87C6-C3F9F838B0E0}"/>
              </a:ext>
            </a:extLst>
          </p:cNvPr>
          <p:cNvSpPr txBox="1"/>
          <p:nvPr/>
        </p:nvSpPr>
        <p:spPr>
          <a:xfrm>
            <a:off x="277482" y="1745680"/>
            <a:ext cx="60241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 implémentation des méthodes d’interpolation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Interpolation linéaire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ETAM calibration : 116t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Interpolation polynomiale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ETAM calibration : 3,2t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ETAM trafic : 21,54t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Ridge 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Regression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(Machine 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ETAM calibration : 3,73t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age34.png">
            <a:extLst>
              <a:ext uri="{FF2B5EF4-FFF2-40B4-BE49-F238E27FC236}">
                <a16:creationId xmlns:a16="http://schemas.microsoft.com/office/drawing/2014/main" id="{0A757AC4-3DE6-48F1-94C2-FB63AF44975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495883" y="1745680"/>
            <a:ext cx="4086225" cy="2562225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29314-E66E-4175-85B8-BC24A0EC4B2C}"/>
              </a:ext>
            </a:extLst>
          </p:cNvPr>
          <p:cNvSpPr txBox="1"/>
          <p:nvPr/>
        </p:nvSpPr>
        <p:spPr>
          <a:xfrm>
            <a:off x="6301645" y="4602589"/>
            <a:ext cx="6024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Max d’amplitude des LI / vitesses (calibration)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85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18"/>
            <a:ext cx="12192000" cy="6869118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III.7 Interpolation de la ligne d’influence selon les vitesses des camions (partie 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F330E-8520-4CE5-87C6-C3F9F838B0E0}"/>
              </a:ext>
            </a:extLst>
          </p:cNvPr>
          <p:cNvSpPr txBox="1"/>
          <p:nvPr/>
        </p:nvSpPr>
        <p:spPr>
          <a:xfrm>
            <a:off x="4466927" y="3679456"/>
            <a:ext cx="60241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Clustering par poids sur essieux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11.png">
            <a:extLst>
              <a:ext uri="{FF2B5EF4-FFF2-40B4-BE49-F238E27FC236}">
                <a16:creationId xmlns:a16="http://schemas.microsoft.com/office/drawing/2014/main" id="{A2C5EE67-9D9B-4D0F-8A87-CB62A5274CA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037974" y="1088377"/>
            <a:ext cx="1337945" cy="53530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2916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613" y="2766218"/>
            <a:ext cx="5348774" cy="132556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IV/ Pesée en marche</a:t>
            </a:r>
          </a:p>
        </p:txBody>
      </p:sp>
    </p:spTree>
    <p:extLst>
      <p:ext uri="{BB962C8B-B14F-4D97-AF65-F5344CB8AC3E}">
        <p14:creationId xmlns:p14="http://schemas.microsoft.com/office/powerpoint/2010/main" val="245109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IV.1 Première estimation des poids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71822" y="1360183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Problème de généralisation confirmé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E8463-DF94-4BEA-9439-CFD14A02688D}"/>
              </a:ext>
            </a:extLst>
          </p:cNvPr>
          <p:cNvSpPr txBox="1"/>
          <p:nvPr/>
        </p:nvSpPr>
        <p:spPr>
          <a:xfrm>
            <a:off x="9934110" y="4946758"/>
            <a:ext cx="259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70 km/h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age5.png">
            <a:extLst>
              <a:ext uri="{FF2B5EF4-FFF2-40B4-BE49-F238E27FC236}">
                <a16:creationId xmlns:a16="http://schemas.microsoft.com/office/drawing/2014/main" id="{9BA157BC-DE29-4D78-94D9-BBC6E4E053D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341949" y="680690"/>
            <a:ext cx="2593975" cy="4093210"/>
          </a:xfrm>
          <a:prstGeom prst="rect">
            <a:avLst/>
          </a:prstGeom>
          <a:ln/>
        </p:spPr>
      </p:pic>
      <p:pic>
        <p:nvPicPr>
          <p:cNvPr id="7" name="image32.png">
            <a:extLst>
              <a:ext uri="{FF2B5EF4-FFF2-40B4-BE49-F238E27FC236}">
                <a16:creationId xmlns:a16="http://schemas.microsoft.com/office/drawing/2014/main" id="{1CB092CB-9046-4685-BC3F-2ADDFE40B61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000311" y="2082896"/>
            <a:ext cx="2743200" cy="3678555"/>
          </a:xfrm>
          <a:prstGeom prst="rect">
            <a:avLst/>
          </a:prstGeom>
          <a:ln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C8276E-96D6-4380-9A27-0181C7D53CCB}"/>
              </a:ext>
            </a:extLst>
          </p:cNvPr>
          <p:cNvSpPr txBox="1"/>
          <p:nvPr/>
        </p:nvSpPr>
        <p:spPr>
          <a:xfrm>
            <a:off x="1585931" y="5967770"/>
            <a:ext cx="259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80 km/h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image13.png">
            <a:extLst>
              <a:ext uri="{FF2B5EF4-FFF2-40B4-BE49-F238E27FC236}">
                <a16:creationId xmlns:a16="http://schemas.microsoft.com/office/drawing/2014/main" id="{B283CB9F-82C2-40BD-95E6-E3EEBD288323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513333" y="3097338"/>
            <a:ext cx="2495189" cy="3353124"/>
          </a:xfrm>
          <a:prstGeom prst="rect">
            <a:avLst/>
          </a:prstGeom>
          <a:ln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272352A-2B3D-4B42-9C95-A340A3F2E2C2}"/>
              </a:ext>
            </a:extLst>
          </p:cNvPr>
          <p:cNvSpPr txBox="1"/>
          <p:nvPr/>
        </p:nvSpPr>
        <p:spPr>
          <a:xfrm>
            <a:off x="5951529" y="2496744"/>
            <a:ext cx="2593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90 km/h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17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IV.2 Décalage des pics sur les signaux (partie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71822" y="1360184"/>
            <a:ext cx="3509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Décalage global 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88.png">
            <a:extLst>
              <a:ext uri="{FF2B5EF4-FFF2-40B4-BE49-F238E27FC236}">
                <a16:creationId xmlns:a16="http://schemas.microsoft.com/office/drawing/2014/main" id="{FECCFC46-5EBD-4A6F-BEB7-55E3E3742DD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71822" y="2020239"/>
            <a:ext cx="2348774" cy="3960683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34203-D99D-4AC1-8038-E68D1F7A0B23}"/>
              </a:ext>
            </a:extLst>
          </p:cNvPr>
          <p:cNvSpPr txBox="1"/>
          <p:nvPr/>
        </p:nvSpPr>
        <p:spPr>
          <a:xfrm>
            <a:off x="7509170" y="1360184"/>
            <a:ext cx="4682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Décalage local sur LI individuelle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ETAM calibration :  0,369t (0,25%)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ETAM trafic : 0,171t (0,018%)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2306E-E72E-43B6-9CA6-141118669DB0}"/>
              </a:ext>
            </a:extLst>
          </p:cNvPr>
          <p:cNvSpPr txBox="1"/>
          <p:nvPr/>
        </p:nvSpPr>
        <p:spPr>
          <a:xfrm>
            <a:off x="4007649" y="1360184"/>
            <a:ext cx="4609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Décalage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Sur combinaisons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Pic par pic (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cf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partie 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Nevergrad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(min local)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IV.2 Décalage des pics sur les signaux (partie 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71822" y="1360184"/>
            <a:ext cx="3509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Superposition de pics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age30.png">
            <a:extLst>
              <a:ext uri="{FF2B5EF4-FFF2-40B4-BE49-F238E27FC236}">
                <a16:creationId xmlns:a16="http://schemas.microsoft.com/office/drawing/2014/main" id="{021C7793-BAD1-4A10-9261-23CD7D038E6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02856" y="2037553"/>
            <a:ext cx="3985895" cy="1719580"/>
          </a:xfrm>
          <a:prstGeom prst="rect">
            <a:avLst/>
          </a:prstGeom>
          <a:ln/>
        </p:spPr>
      </p:pic>
      <p:pic>
        <p:nvPicPr>
          <p:cNvPr id="7" name="image57.png">
            <a:extLst>
              <a:ext uri="{FF2B5EF4-FFF2-40B4-BE49-F238E27FC236}">
                <a16:creationId xmlns:a16="http://schemas.microsoft.com/office/drawing/2014/main" id="{3DD9AC3D-2DD1-427E-86CB-259C3163E41E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733453" y="1210051"/>
            <a:ext cx="3255691" cy="3828480"/>
          </a:xfrm>
          <a:prstGeom prst="rect">
            <a:avLst/>
          </a:prstGeom>
          <a:ln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3152F2-1BC3-4D19-BE3F-01BB5E304DBE}"/>
              </a:ext>
            </a:extLst>
          </p:cNvPr>
          <p:cNvSpPr txBox="1"/>
          <p:nvPr/>
        </p:nvSpPr>
        <p:spPr>
          <a:xfrm>
            <a:off x="8606441" y="5232919"/>
            <a:ext cx="3509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Résultats après décalage pic par pic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" name="image45.png">
            <a:extLst>
              <a:ext uri="{FF2B5EF4-FFF2-40B4-BE49-F238E27FC236}">
                <a16:creationId xmlns:a16="http://schemas.microsoft.com/office/drawing/2014/main" id="{2D46AE97-6E6F-4AA8-9553-9B91EF69EE3B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881535" y="4313836"/>
            <a:ext cx="4347845" cy="2289175"/>
          </a:xfrm>
          <a:prstGeom prst="rect">
            <a:avLst/>
          </a:prstGeom>
          <a:ln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28058F-9B70-4CF3-9A37-D7C74371F7FD}"/>
              </a:ext>
            </a:extLst>
          </p:cNvPr>
          <p:cNvSpPr txBox="1"/>
          <p:nvPr/>
        </p:nvSpPr>
        <p:spPr>
          <a:xfrm>
            <a:off x="295976" y="5286854"/>
            <a:ext cx="3509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Critère du pic le plus large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4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BE3B9-3FB0-4569-8331-26E99605A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D53CF-7033-4D11-BC75-1E12BCC0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Table des matières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D7D-372B-4CB7-9AAB-5FE2C4A6E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67" y="1511559"/>
            <a:ext cx="11196735" cy="5206482"/>
          </a:xfrm>
        </p:spPr>
        <p:txBody>
          <a:bodyPr>
            <a:normAutofit fontScale="47500" lnSpcReduction="20000"/>
          </a:bodyPr>
          <a:lstStyle/>
          <a:p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I/ Introduction et environnement de travail</a:t>
            </a:r>
          </a:p>
          <a:p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II/ Chargement de la data</a:t>
            </a:r>
          </a:p>
          <a:p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III/ Calibration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III.1 Calcul de la ligne d’influence à partir de plusieurs camions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III.2 Pondération des signaux issus des camions par niveau de bruit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III.3 Régularisation appliquée à la calibration pour plusieurs camions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III.4 Normalisation de l’échelle des signaux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III.5 Calibration avec tri sur la vitesse des camions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III.6 Optimisation de la calibration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III.7 Interpolation de la ligne d’influence selon les vitesses des camions</a:t>
            </a:r>
          </a:p>
          <a:p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IV/ Pesée en marche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IV.1 Première estimation des poids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IV.2 Décalage des pics sur les signaux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IV.3 Procédure d’évaluation des statistiques sur nos méthodes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IV.4 Evaluation des résultats sur les données simulées</a:t>
            </a:r>
          </a:p>
          <a:p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V/ Détermination des solutions de l’équation dynamique du pont par </a:t>
            </a:r>
            <a:r>
              <a:rPr lang="fr-FR" sz="38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physic</a:t>
            </a:r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38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informed</a:t>
            </a:r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neural network</a:t>
            </a:r>
          </a:p>
          <a:p>
            <a:pPr lvl="1"/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V.1 Principe et résolution</a:t>
            </a:r>
          </a:p>
          <a:p>
            <a:r>
              <a:rPr lang="fr-FR" sz="3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VI/ Bilan d’expérience technique, organisationnel et humain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3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IV.2 Décalage des pics sur les signaux (partie 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71822" y="1360184"/>
            <a:ext cx="4834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Surestimation du nombre d’essieux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39.png">
            <a:extLst>
              <a:ext uri="{FF2B5EF4-FFF2-40B4-BE49-F238E27FC236}">
                <a16:creationId xmlns:a16="http://schemas.microsoft.com/office/drawing/2014/main" id="{8B71C92A-59C6-4487-AEE8-44492EAE7C8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379181" y="2017551"/>
            <a:ext cx="2305050" cy="247650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44B90-3A6C-453B-9823-EA9CE909F387}"/>
              </a:ext>
            </a:extLst>
          </p:cNvPr>
          <p:cNvSpPr txBox="1"/>
          <p:nvPr/>
        </p:nvSpPr>
        <p:spPr>
          <a:xfrm>
            <a:off x="6663765" y="4712984"/>
            <a:ext cx="483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Décalage pic par pic sur camion sans anomalie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 par camion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 donnée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image47.png">
            <a:extLst>
              <a:ext uri="{FF2B5EF4-FFF2-40B4-BE49-F238E27FC236}">
                <a16:creationId xmlns:a16="http://schemas.microsoft.com/office/drawing/2014/main" id="{A799801C-F976-46F1-B0C3-200AD71C62E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08239" y="2756221"/>
            <a:ext cx="3075992" cy="3032086"/>
          </a:xfrm>
          <a:prstGeom prst="rect">
            <a:avLst/>
          </a:prstGeom>
          <a:ln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EC683-7B73-4395-BD07-09A18499D3DC}"/>
              </a:ext>
            </a:extLst>
          </p:cNvPr>
          <p:cNvSpPr txBox="1"/>
          <p:nvPr/>
        </p:nvSpPr>
        <p:spPr>
          <a:xfrm>
            <a:off x="0" y="5967770"/>
            <a:ext cx="4834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Résultats avec LI par camion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3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433"/>
            <a:ext cx="10660225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IV.3 Procédure d’évaluation des statistiques sur nos méthodes (partie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0" y="2569448"/>
            <a:ext cx="48346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Procédure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Création sous-ensembles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Calibration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Pesée en marche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Récupération des métriques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Erreur totale (absolue et non)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Erreur par essieu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44B90-3A6C-453B-9823-EA9CE909F387}"/>
              </a:ext>
            </a:extLst>
          </p:cNvPr>
          <p:cNvSpPr txBox="1"/>
          <p:nvPr/>
        </p:nvSpPr>
        <p:spPr>
          <a:xfrm>
            <a:off x="7925700" y="1452281"/>
            <a:ext cx="4120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Exemple de résultats (répartition 40% calibration) sans décalage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3E66-FB8F-4B85-8F6D-190A31739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23" y="2722043"/>
            <a:ext cx="3403344" cy="3042990"/>
          </a:xfrm>
          <a:prstGeom prst="rect">
            <a:avLst/>
          </a:prstGeom>
        </p:spPr>
      </p:pic>
      <p:pic>
        <p:nvPicPr>
          <p:cNvPr id="15" name="image35.png">
            <a:extLst>
              <a:ext uri="{FF2B5EF4-FFF2-40B4-BE49-F238E27FC236}">
                <a16:creationId xmlns:a16="http://schemas.microsoft.com/office/drawing/2014/main" id="{6BDCD692-C174-43F4-8327-F6E227D85AE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973244" y="1004907"/>
            <a:ext cx="1775460" cy="4837430"/>
          </a:xfrm>
          <a:prstGeom prst="rect">
            <a:avLst/>
          </a:prstGeom>
          <a:ln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34FAC3-CAF2-4AC0-B0C6-3D46A058695F}"/>
              </a:ext>
            </a:extLst>
          </p:cNvPr>
          <p:cNvSpPr txBox="1"/>
          <p:nvPr/>
        </p:nvSpPr>
        <p:spPr>
          <a:xfrm>
            <a:off x="3750981" y="5967770"/>
            <a:ext cx="4834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Evolution de paramètres en fonction de la répartition calibration/trafic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2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433"/>
            <a:ext cx="10660225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IV.3 Procédure d’évaluation des statistiques sur nos méthodes (partie 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2086" y="1360184"/>
            <a:ext cx="4834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Résultats avec décalage sur les combinaisons (40%) 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23B69-26F6-414A-85EC-9DF171AD239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5" y="2535117"/>
            <a:ext cx="3288848" cy="2766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7C7D1-879A-454E-858C-5BD9543FA475}"/>
              </a:ext>
            </a:extLst>
          </p:cNvPr>
          <p:cNvSpPr txBox="1"/>
          <p:nvPr/>
        </p:nvSpPr>
        <p:spPr>
          <a:xfrm>
            <a:off x="4210439" y="1360183"/>
            <a:ext cx="4218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Résultats avec décalage pic par pic (40%) 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C5AF3-625D-49C9-8FE6-2E3C6CA43F5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63" y="2430638"/>
            <a:ext cx="3500344" cy="2766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24989-4945-4716-8335-C153CE07161A}"/>
              </a:ext>
            </a:extLst>
          </p:cNvPr>
          <p:cNvSpPr txBox="1"/>
          <p:nvPr/>
        </p:nvSpPr>
        <p:spPr>
          <a:xfrm>
            <a:off x="8152669" y="1318674"/>
            <a:ext cx="4218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Résultats avec décalage pic par pic (40%)  avec LI donnée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24487D-A560-46E4-90D0-60B75150A09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14" y="2430638"/>
            <a:ext cx="3371901" cy="27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76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433"/>
            <a:ext cx="10660225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IV.3 Procédure d’évaluation des statistiques sur nos méthodes (partie 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116061" y="1845376"/>
            <a:ext cx="103902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Résultats sur le décalage pic par pic avec LI donnée (40%)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 moyenne : 1,05t  (2,5%)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 moyenne essieu 1  : 1t  (15%)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 moyenne essieu 2  : 2,02t  (17%)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 moyenne essieu 3  : 2,26t  (26%)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 moyenne essieu 4  : 1,02t  (13%)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ETA moyenne essieu 5  : 0,91t  (12%)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96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433"/>
            <a:ext cx="10660225" cy="1325563"/>
          </a:xfrm>
        </p:spPr>
        <p:txBody>
          <a:bodyPr>
            <a:normAutofit fontScale="90000"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IV.4 </a:t>
            </a:r>
            <a:r>
              <a:rPr lang="fr-FR" sz="3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Evaluation des résultats sur les données simulées (partie 1)</a:t>
            </a:r>
            <a:br>
              <a:rPr lang="fr-FR" sz="3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fr-FR" sz="3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2086" y="1360185"/>
            <a:ext cx="3093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 générée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image67.png">
            <a:extLst>
              <a:ext uri="{FF2B5EF4-FFF2-40B4-BE49-F238E27FC236}">
                <a16:creationId xmlns:a16="http://schemas.microsoft.com/office/drawing/2014/main" id="{07CE6D18-61DC-4A9A-92AD-DD1EB37D867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4027" y="1816153"/>
            <a:ext cx="1895949" cy="2227656"/>
          </a:xfrm>
          <a:prstGeom prst="rect">
            <a:avLst/>
          </a:prstGeom>
          <a:ln/>
        </p:spPr>
      </p:pic>
      <p:pic>
        <p:nvPicPr>
          <p:cNvPr id="8" name="image82.png">
            <a:extLst>
              <a:ext uri="{FF2B5EF4-FFF2-40B4-BE49-F238E27FC236}">
                <a16:creationId xmlns:a16="http://schemas.microsoft.com/office/drawing/2014/main" id="{AAB4FF0F-A7B8-48D3-A967-890EB4E8232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71760" y="4253564"/>
            <a:ext cx="2814320" cy="1858010"/>
          </a:xfrm>
          <a:prstGeom prst="rect">
            <a:avLst/>
          </a:prstGeom>
          <a:ln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7F74BF-F0E4-4640-A089-02E6AB078C29}"/>
              </a:ext>
            </a:extLst>
          </p:cNvPr>
          <p:cNvSpPr txBox="1"/>
          <p:nvPr/>
        </p:nvSpPr>
        <p:spPr>
          <a:xfrm>
            <a:off x="4211251" y="1348769"/>
            <a:ext cx="3093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Poids générés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image9.png">
            <a:extLst>
              <a:ext uri="{FF2B5EF4-FFF2-40B4-BE49-F238E27FC236}">
                <a16:creationId xmlns:a16="http://schemas.microsoft.com/office/drawing/2014/main" id="{9F5F5FE6-3BA2-4387-9CC5-2E4D7425640B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599782" y="1971762"/>
            <a:ext cx="4638675" cy="371475"/>
          </a:xfrm>
          <a:prstGeom prst="rect">
            <a:avLst/>
          </a:prstGeom>
          <a:ln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CF50D6-E1E8-4A3D-B6C5-C39686561F7D}"/>
              </a:ext>
            </a:extLst>
          </p:cNvPr>
          <p:cNvSpPr txBox="1"/>
          <p:nvPr/>
        </p:nvSpPr>
        <p:spPr>
          <a:xfrm>
            <a:off x="7732380" y="1360184"/>
            <a:ext cx="46649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Pics générés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Moyenne et écart-type issus de l’expérimentation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0" name="image71.png">
            <a:extLst>
              <a:ext uri="{FF2B5EF4-FFF2-40B4-BE49-F238E27FC236}">
                <a16:creationId xmlns:a16="http://schemas.microsoft.com/office/drawing/2014/main" id="{C70FCCE2-6E49-4BAA-9836-DFB8968047D6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100049" y="3429000"/>
            <a:ext cx="3290570" cy="2903855"/>
          </a:xfrm>
          <a:prstGeom prst="rect">
            <a:avLst/>
          </a:prstGeom>
          <a:ln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FC3054-C3EF-4E42-B223-4CD4991A0C00}"/>
              </a:ext>
            </a:extLst>
          </p:cNvPr>
          <p:cNvSpPr txBox="1"/>
          <p:nvPr/>
        </p:nvSpPr>
        <p:spPr>
          <a:xfrm>
            <a:off x="8086128" y="4841702"/>
            <a:ext cx="3934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Résultats de la procédure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0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433"/>
            <a:ext cx="10660225" cy="1325563"/>
          </a:xfrm>
        </p:spPr>
        <p:txBody>
          <a:bodyPr>
            <a:normAutofit fontScale="90000"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IV.4 </a:t>
            </a:r>
            <a:r>
              <a:rPr lang="fr-FR" sz="3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Evaluation des résultats sur les données simulées (partie 2)</a:t>
            </a:r>
            <a:br>
              <a:rPr lang="fr-FR" sz="32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fr-FR" sz="3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2086" y="1360185"/>
            <a:ext cx="3765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Bruitage des signaux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22.png">
            <a:extLst>
              <a:ext uri="{FF2B5EF4-FFF2-40B4-BE49-F238E27FC236}">
                <a16:creationId xmlns:a16="http://schemas.microsoft.com/office/drawing/2014/main" id="{BAE1DF3F-C45D-4F40-AF5C-CB9330AC3E2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06784" y="2118370"/>
            <a:ext cx="1616075" cy="4072255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0AD976-BD8A-4897-B429-4C994DE4B2B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42" y="813514"/>
            <a:ext cx="3327400" cy="212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D75307-13CE-42F0-8F07-A222739938D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65" y="2912218"/>
            <a:ext cx="3327399" cy="2012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5D017-1D6B-49D1-821D-9FCB367A6DE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78" y="4457362"/>
            <a:ext cx="3636010" cy="2275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0A43D0-4044-4F2D-9000-BAEE8144CE22}"/>
              </a:ext>
            </a:extLst>
          </p:cNvPr>
          <p:cNvSpPr txBox="1"/>
          <p:nvPr/>
        </p:nvSpPr>
        <p:spPr>
          <a:xfrm>
            <a:off x="9741814" y="1610340"/>
            <a:ext cx="332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Sigma = 0,005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3D0AAB-7D57-45A4-9102-B72CD0C4E3D5}"/>
              </a:ext>
            </a:extLst>
          </p:cNvPr>
          <p:cNvSpPr txBox="1"/>
          <p:nvPr/>
        </p:nvSpPr>
        <p:spPr>
          <a:xfrm>
            <a:off x="6396209" y="3699255"/>
            <a:ext cx="332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Sigma = 0,02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6F9D61-8F10-4BFA-84FF-8AC65ACF874C}"/>
              </a:ext>
            </a:extLst>
          </p:cNvPr>
          <p:cNvSpPr txBox="1"/>
          <p:nvPr/>
        </p:nvSpPr>
        <p:spPr>
          <a:xfrm>
            <a:off x="5955872" y="5780801"/>
            <a:ext cx="332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Sigma = 0,03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626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22" y="2766218"/>
            <a:ext cx="1181255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V/ </a:t>
            </a:r>
            <a:r>
              <a:rPr lang="fr-FR" sz="44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Détermination des solutions de l’équation dynamique du pont par </a:t>
            </a:r>
            <a:r>
              <a:rPr lang="fr-FR" sz="44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physic</a:t>
            </a:r>
            <a:r>
              <a:rPr lang="fr-FR" sz="44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44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informed</a:t>
            </a:r>
            <a:r>
              <a:rPr lang="fr-FR" sz="44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neural network (PINN)</a:t>
            </a:r>
            <a:endParaRPr lang="fr-FR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29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V.1 Principe et résolution  </a:t>
            </a:r>
          </a:p>
        </p:txBody>
      </p:sp>
      <p:pic>
        <p:nvPicPr>
          <p:cNvPr id="7" name="image60.png">
            <a:extLst>
              <a:ext uri="{FF2B5EF4-FFF2-40B4-BE49-F238E27FC236}">
                <a16:creationId xmlns:a16="http://schemas.microsoft.com/office/drawing/2014/main" id="{C8BCE69F-06A9-4BCC-A536-886D8F79895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92942" y="1450996"/>
            <a:ext cx="4514850" cy="3581400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057BE9-65DA-4D29-B58C-7644D23A75CF}"/>
              </a:ext>
            </a:extLst>
          </p:cNvPr>
          <p:cNvSpPr txBox="1"/>
          <p:nvPr/>
        </p:nvSpPr>
        <p:spPr>
          <a:xfrm>
            <a:off x="4432300" y="3048006"/>
            <a:ext cx="332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Equation à résoudre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	</a:t>
            </a:r>
          </a:p>
        </p:txBody>
      </p:sp>
      <p:pic>
        <p:nvPicPr>
          <p:cNvPr id="10" name="image58.png">
            <a:extLst>
              <a:ext uri="{FF2B5EF4-FFF2-40B4-BE49-F238E27FC236}">
                <a16:creationId xmlns:a16="http://schemas.microsoft.com/office/drawing/2014/main" id="{F976E96A-319A-4B84-B09B-053082CDAF5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309539" y="1576429"/>
            <a:ext cx="4217534" cy="377837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FD944F-704C-4AD3-BBD2-4FC89AC5DCA4}"/>
              </a:ext>
            </a:extLst>
          </p:cNvPr>
          <p:cNvSpPr txBox="1"/>
          <p:nvPr/>
        </p:nvSpPr>
        <p:spPr>
          <a:xfrm>
            <a:off x="7754607" y="1063616"/>
            <a:ext cx="332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Forme des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	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C54525-5F08-487D-AF52-EAFC633E4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607" y="2404754"/>
            <a:ext cx="4144450" cy="41742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3E393E-7C9D-4242-98FE-42AD1FAFF5BB}"/>
              </a:ext>
            </a:extLst>
          </p:cNvPr>
          <p:cNvSpPr txBox="1"/>
          <p:nvPr/>
        </p:nvSpPr>
        <p:spPr>
          <a:xfrm>
            <a:off x="3963243" y="5608755"/>
            <a:ext cx="3791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Solutions trouvées avec 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DeepXDE</a:t>
            </a: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2754433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22" y="2766218"/>
            <a:ext cx="11812555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VI/ </a:t>
            </a:r>
            <a:r>
              <a:rPr lang="fr-FR" sz="44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Conclusion</a:t>
            </a:r>
            <a:endParaRPr lang="fr-FR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49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433"/>
            <a:ext cx="10660225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VI.1 Bilan d’expérience technique, organisationnel et humain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0" y="2062271"/>
            <a:ext cx="50344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Bilan technique (hard 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skills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Python et bibliothèques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Domaines mathématiques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Domaines physiques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Physic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informed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</a:t>
            </a: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 et 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GitLab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registry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BB0A3-CAFD-4B1D-8459-49BB51D57F0F}"/>
              </a:ext>
            </a:extLst>
          </p:cNvPr>
          <p:cNvSpPr txBox="1"/>
          <p:nvPr/>
        </p:nvSpPr>
        <p:spPr>
          <a:xfrm>
            <a:off x="5521597" y="2062271"/>
            <a:ext cx="597682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Bilan organisationnel et humain (soft 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skills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Organisation professionnelle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Partage de ressources/d’informations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Télétravail et adaptabilité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6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I/ Introduction et environnement de travail </a:t>
            </a:r>
          </a:p>
        </p:txBody>
      </p:sp>
      <p:pic>
        <p:nvPicPr>
          <p:cNvPr id="8" name="image54.png">
            <a:extLst>
              <a:ext uri="{FF2B5EF4-FFF2-40B4-BE49-F238E27FC236}">
                <a16:creationId xmlns:a16="http://schemas.microsoft.com/office/drawing/2014/main" id="{7104146E-0165-406D-8BC9-F40AB0DA13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838200" y="1947649"/>
            <a:ext cx="3248478" cy="1905266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4189444" y="2300117"/>
            <a:ext cx="5579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Modèle physique Bridge-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Wheighing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motion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Objectif : erreur &lt; 5%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64360-D47D-4779-99E6-BE43D2B03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51" y="3943018"/>
            <a:ext cx="614459" cy="331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28FFE-3BE4-402A-A28A-B73C49B2DF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33" y="4724193"/>
            <a:ext cx="703165" cy="305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F28BEB-ADBD-45F6-B651-D5715C246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146" y="3948301"/>
            <a:ext cx="691210" cy="3870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176F3E-1540-4450-A9FD-C5B51B122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995" y="4080550"/>
            <a:ext cx="1007805" cy="1110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D3498A-3CEB-45E3-A052-CC824077B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941" y="3585224"/>
            <a:ext cx="945113" cy="393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060226-9970-4A71-BFE1-FD282389D3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611" y="4201400"/>
            <a:ext cx="1006443" cy="4025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DD7F9F-8B9A-4F84-AA4C-30E9A272F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06" y="4831395"/>
            <a:ext cx="898234" cy="3959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492570-AE78-4448-8BA7-91F2E4E96A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94" y="4967806"/>
            <a:ext cx="961053" cy="1764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38A802-746B-407C-A553-157245EDB215}"/>
              </a:ext>
            </a:extLst>
          </p:cNvPr>
          <p:cNvSpPr txBox="1"/>
          <p:nvPr/>
        </p:nvSpPr>
        <p:spPr>
          <a:xfrm>
            <a:off x="1429181" y="4973781"/>
            <a:ext cx="4630056" cy="163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Environnement de travail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Déroulement du stage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C9BBB6-C54E-4249-9CAA-7622462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FE1C20-D976-4946-8EF0-4BD5FDFEC823}"/>
              </a:ext>
            </a:extLst>
          </p:cNvPr>
          <p:cNvGrpSpPr/>
          <p:nvPr/>
        </p:nvGrpSpPr>
        <p:grpSpPr>
          <a:xfrm>
            <a:off x="5574621" y="5480300"/>
            <a:ext cx="6524625" cy="1036955"/>
            <a:chOff x="1500050" y="720800"/>
            <a:chExt cx="6873525" cy="1227300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F6CA00D8-9371-49D2-96F5-A5AB9261BA44}"/>
                </a:ext>
              </a:extLst>
            </p:cNvPr>
            <p:cNvSpPr/>
            <p:nvPr/>
          </p:nvSpPr>
          <p:spPr>
            <a:xfrm>
              <a:off x="1500050" y="720800"/>
              <a:ext cx="2552100" cy="12273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fr-FR" sz="13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Calibration</a:t>
              </a:r>
              <a:endParaRPr lang="fr-FR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BAAACED-F4A0-404E-B50B-D0A8EEFBB3C1}"/>
                </a:ext>
              </a:extLst>
            </p:cNvPr>
            <p:cNvSpPr/>
            <p:nvPr/>
          </p:nvSpPr>
          <p:spPr>
            <a:xfrm>
              <a:off x="3668750" y="720800"/>
              <a:ext cx="2552100" cy="12273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fr-FR" sz="13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Pesée en marche</a:t>
              </a:r>
              <a:endParaRPr lang="fr-FR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A46585B7-0422-4DD7-88FB-B962B840C567}"/>
                </a:ext>
              </a:extLst>
            </p:cNvPr>
            <p:cNvSpPr/>
            <p:nvPr/>
          </p:nvSpPr>
          <p:spPr>
            <a:xfrm>
              <a:off x="5821475" y="720800"/>
              <a:ext cx="2552100" cy="12273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6DB"/>
                </a:gs>
                <a:gs pos="100000">
                  <a:srgbClr val="FAD25C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fr-FR" sz="13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Résolution équation dynamique du pont par PINN</a:t>
              </a:r>
              <a:endParaRPr lang="fr-FR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4" name="Rectangle 9">
            <a:extLst>
              <a:ext uri="{FF2B5EF4-FFF2-40B4-BE49-F238E27FC236}">
                <a16:creationId xmlns:a16="http://schemas.microsoft.com/office/drawing/2014/main" id="{AEE38ADB-ACD9-4153-B4F5-0D2E906DB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93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484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433"/>
            <a:ext cx="10660225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VI.2 Et pour la suite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381775" y="1841242"/>
            <a:ext cx="57622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Pistes d’amélioration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Quantité de données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Interpolation sur un ensemble de vitesses plus large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Echantillonnage et capteurs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Entraînement du réseau plus long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2"/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30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7D698-4BBB-4E95-B51D-B709A4840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AAA57-124C-4314-8874-9D5B1DD61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18125"/>
            <a:ext cx="9144000" cy="1485219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0A5BFF5-43EA-4609-BBD6-4AE0A4024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1551" y="99429"/>
            <a:ext cx="2483427" cy="800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C128764-BBEE-4DC1-9214-C387092D1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813" y="161132"/>
            <a:ext cx="1685925" cy="800100"/>
          </a:xfrm>
          <a:prstGeom prst="rect">
            <a:avLst/>
          </a:prstGeom>
        </p:spPr>
      </p:pic>
      <p:sp>
        <p:nvSpPr>
          <p:cNvPr id="15" name="Text Box 100">
            <a:extLst>
              <a:ext uri="{FF2B5EF4-FFF2-40B4-BE49-F238E27FC236}">
                <a16:creationId xmlns:a16="http://schemas.microsoft.com/office/drawing/2014/main" id="{A9175367-502D-42DD-AB47-81CCCDB7D021}"/>
              </a:ext>
            </a:extLst>
          </p:cNvPr>
          <p:cNvSpPr txBox="1"/>
          <p:nvPr/>
        </p:nvSpPr>
        <p:spPr>
          <a:xfrm>
            <a:off x="259653" y="5853696"/>
            <a:ext cx="11672693" cy="9048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0">
              <a:lnSpc>
                <a:spcPct val="115000"/>
              </a:lnSpc>
            </a:pP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		</a:t>
            </a:r>
            <a:r>
              <a:rPr lang="fr-FR" sz="1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Tutrice IFSTTAR : Franziska SCHMIDT</a:t>
            </a:r>
            <a:endParaRPr lang="fr-F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0">
              <a:lnSpc>
                <a:spcPct val="115000"/>
              </a:lnSpc>
            </a:pP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					 Tuteurs ESIEE : Jean-François BERCHER, Giovanni CHIERCHIA</a:t>
            </a:r>
            <a:endParaRPr lang="fr-F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fr-F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fr-FR" sz="1200" b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Franck DETURCHE DURA				E4 - ESIEE Paris			du 04 mai 2020 au 31 juillet 2020</a:t>
            </a:r>
            <a:endParaRPr lang="fr-FR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1016B4B-800B-4F68-BD23-46D787B58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20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II/ Chargement de la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4431295" y="3766512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Définition des poids par essieu des camions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1" name="image19.png">
            <a:extLst>
              <a:ext uri="{FF2B5EF4-FFF2-40B4-BE49-F238E27FC236}">
                <a16:creationId xmlns:a16="http://schemas.microsoft.com/office/drawing/2014/main" id="{7170378F-E0DD-489D-9DED-0627CD101AD0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43571" y="2443639"/>
            <a:ext cx="3176270" cy="27158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3251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128" y="2766218"/>
            <a:ext cx="3929744" cy="132556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III/ Calibration</a:t>
            </a:r>
          </a:p>
        </p:txBody>
      </p:sp>
    </p:spTree>
    <p:extLst>
      <p:ext uri="{BB962C8B-B14F-4D97-AF65-F5344CB8AC3E}">
        <p14:creationId xmlns:p14="http://schemas.microsoft.com/office/powerpoint/2010/main" val="289880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III.1 Calcul de la LI à partir de plusieurs PL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717655" y="2204266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Calibration et PEM avec le même camion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83.png">
            <a:extLst>
              <a:ext uri="{FF2B5EF4-FFF2-40B4-BE49-F238E27FC236}">
                <a16:creationId xmlns:a16="http://schemas.microsoft.com/office/drawing/2014/main" id="{9CF5CE5C-4A12-46A8-B915-7C95F2E5A54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13229" y="1499709"/>
            <a:ext cx="3144371" cy="1977153"/>
          </a:xfrm>
          <a:prstGeom prst="rect">
            <a:avLst/>
          </a:prstGeom>
          <a:ln/>
        </p:spPr>
      </p:pic>
      <p:pic>
        <p:nvPicPr>
          <p:cNvPr id="4" name="image81.png">
            <a:extLst>
              <a:ext uri="{FF2B5EF4-FFF2-40B4-BE49-F238E27FC236}">
                <a16:creationId xmlns:a16="http://schemas.microsoft.com/office/drawing/2014/main" id="{509CD75D-CA2E-4B6A-932B-1CD63F3BE20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676541" y="2740939"/>
            <a:ext cx="3308519" cy="2105946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E8463-DF94-4BEA-9439-CFD14A02688D}"/>
              </a:ext>
            </a:extLst>
          </p:cNvPr>
          <p:cNvSpPr txBox="1"/>
          <p:nvPr/>
        </p:nvSpPr>
        <p:spPr>
          <a:xfrm>
            <a:off x="2717597" y="3597293"/>
            <a:ext cx="6385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Calibration et PEM avec deux camions différents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image27.png">
            <a:extLst>
              <a:ext uri="{FF2B5EF4-FFF2-40B4-BE49-F238E27FC236}">
                <a16:creationId xmlns:a16="http://schemas.microsoft.com/office/drawing/2014/main" id="{4DB81DBB-9A9F-4DA9-B9C5-41BE9E58EF85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54718" y="4114148"/>
            <a:ext cx="3375511" cy="2488286"/>
          </a:xfrm>
          <a:prstGeom prst="rect">
            <a:avLst/>
          </a:prstGeom>
          <a:ln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9847DE-3944-471F-AD08-7057159A9297}"/>
              </a:ext>
            </a:extLst>
          </p:cNvPr>
          <p:cNvSpPr txBox="1"/>
          <p:nvPr/>
        </p:nvSpPr>
        <p:spPr>
          <a:xfrm>
            <a:off x="3884947" y="5344611"/>
            <a:ext cx="6385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Résultats sur la reconstruction des signaux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63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III.2 Pondération des signaux issus des camions par niveau de bruit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717655" y="2204266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Exemple de signal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E8463-DF94-4BEA-9439-CFD14A02688D}"/>
              </a:ext>
            </a:extLst>
          </p:cNvPr>
          <p:cNvSpPr txBox="1"/>
          <p:nvPr/>
        </p:nvSpPr>
        <p:spPr>
          <a:xfrm>
            <a:off x="3081321" y="3437245"/>
            <a:ext cx="6385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Régression linéaire sur les cinq premiers mètres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847DE-3944-471F-AD08-7057159A9297}"/>
              </a:ext>
            </a:extLst>
          </p:cNvPr>
          <p:cNvSpPr txBox="1"/>
          <p:nvPr/>
        </p:nvSpPr>
        <p:spPr>
          <a:xfrm>
            <a:off x="3884947" y="5344611"/>
            <a:ext cx="6385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Résultats sur la reconstruction des signaux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image91.png">
            <a:extLst>
              <a:ext uri="{FF2B5EF4-FFF2-40B4-BE49-F238E27FC236}">
                <a16:creationId xmlns:a16="http://schemas.microsoft.com/office/drawing/2014/main" id="{9A915298-C37C-44B4-BFB0-ED507C2BDB7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44215" y="1576429"/>
            <a:ext cx="2596515" cy="1565275"/>
          </a:xfrm>
          <a:prstGeom prst="rect">
            <a:avLst/>
          </a:prstGeom>
          <a:ln/>
        </p:spPr>
      </p:pic>
      <p:pic>
        <p:nvPicPr>
          <p:cNvPr id="10" name="image1.png">
            <a:extLst>
              <a:ext uri="{FF2B5EF4-FFF2-40B4-BE49-F238E27FC236}">
                <a16:creationId xmlns:a16="http://schemas.microsoft.com/office/drawing/2014/main" id="{DCEBFA60-569D-4074-822B-D2F062840CEE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9006326" y="2834169"/>
            <a:ext cx="2827279" cy="1773957"/>
          </a:xfrm>
          <a:prstGeom prst="rect">
            <a:avLst/>
          </a:prstGeom>
          <a:ln/>
        </p:spPr>
      </p:pic>
      <p:pic>
        <p:nvPicPr>
          <p:cNvPr id="17" name="image55.png">
            <a:extLst>
              <a:ext uri="{FF2B5EF4-FFF2-40B4-BE49-F238E27FC236}">
                <a16:creationId xmlns:a16="http://schemas.microsoft.com/office/drawing/2014/main" id="{7FF12193-A546-4593-941D-801E98FB0085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02043" y="4328367"/>
            <a:ext cx="3239521" cy="224309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0703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III.3 Régularisation appliquée à la calibration pour plusieurs camions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4619010" y="2381616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Total Variation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E8463-DF94-4BEA-9439-CFD14A02688D}"/>
              </a:ext>
            </a:extLst>
          </p:cNvPr>
          <p:cNvSpPr txBox="1"/>
          <p:nvPr/>
        </p:nvSpPr>
        <p:spPr>
          <a:xfrm>
            <a:off x="4735885" y="4619808"/>
            <a:ext cx="346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L2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65.png">
            <a:extLst>
              <a:ext uri="{FF2B5EF4-FFF2-40B4-BE49-F238E27FC236}">
                <a16:creationId xmlns:a16="http://schemas.microsoft.com/office/drawing/2014/main" id="{0391F1E4-9D77-4F42-8413-97FD31013F8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8133" y="1376484"/>
            <a:ext cx="3991229" cy="3074218"/>
          </a:xfrm>
          <a:prstGeom prst="rect">
            <a:avLst/>
          </a:prstGeom>
          <a:ln/>
        </p:spPr>
      </p:pic>
      <p:pic>
        <p:nvPicPr>
          <p:cNvPr id="4" name="image49.png">
            <a:extLst>
              <a:ext uri="{FF2B5EF4-FFF2-40B4-BE49-F238E27FC236}">
                <a16:creationId xmlns:a16="http://schemas.microsoft.com/office/drawing/2014/main" id="{217916EA-A510-4193-859D-6342A53C8D6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562287" y="3013788"/>
            <a:ext cx="4791513" cy="32120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2988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BD945-ACC4-43CF-858E-F7A99BED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9B550-3493-4C07-923B-AA9CBE65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33"/>
            <a:ext cx="10515600" cy="1325563"/>
          </a:xfrm>
        </p:spPr>
        <p:txBody>
          <a:bodyPr>
            <a:normAutofit/>
          </a:bodyPr>
          <a:lstStyle/>
          <a:p>
            <a:pPr lvl="1"/>
            <a:r>
              <a:rPr lang="fr-FR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III.4 Normalisation de l’échelle des signaux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087E-BC1D-42E6-950B-F67AC05F59B2}"/>
              </a:ext>
            </a:extLst>
          </p:cNvPr>
          <p:cNvSpPr txBox="1"/>
          <p:nvPr/>
        </p:nvSpPr>
        <p:spPr>
          <a:xfrm>
            <a:off x="3884947" y="2243468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Première normalisation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9847DE-3944-471F-AD08-7057159A9297}"/>
              </a:ext>
            </a:extLst>
          </p:cNvPr>
          <p:cNvSpPr txBox="1"/>
          <p:nvPr/>
        </p:nvSpPr>
        <p:spPr>
          <a:xfrm>
            <a:off x="4711031" y="5411854"/>
            <a:ext cx="3462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Seconde normalisation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50.png">
            <a:extLst>
              <a:ext uri="{FF2B5EF4-FFF2-40B4-BE49-F238E27FC236}">
                <a16:creationId xmlns:a16="http://schemas.microsoft.com/office/drawing/2014/main" id="{D236CB80-A570-48E2-B092-D392C8F0D60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38200" y="1382015"/>
            <a:ext cx="2827279" cy="2082854"/>
          </a:xfrm>
          <a:prstGeom prst="rect">
            <a:avLst/>
          </a:prstGeom>
          <a:ln/>
        </p:spPr>
      </p:pic>
      <p:pic>
        <p:nvPicPr>
          <p:cNvPr id="4" name="image15.png">
            <a:extLst>
              <a:ext uri="{FF2B5EF4-FFF2-40B4-BE49-F238E27FC236}">
                <a16:creationId xmlns:a16="http://schemas.microsoft.com/office/drawing/2014/main" id="{DE0B1B8F-50AC-4EEE-BA77-AD6744CC7000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300832" y="2747303"/>
            <a:ext cx="2997945" cy="2082854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4A4A2-653F-4129-BB79-6BC0DD6955F5}"/>
              </a:ext>
            </a:extLst>
          </p:cNvPr>
          <p:cNvSpPr txBox="1"/>
          <p:nvPr/>
        </p:nvSpPr>
        <p:spPr>
          <a:xfrm>
            <a:off x="4849110" y="3563890"/>
            <a:ext cx="5579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Comparaison de signaux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image76.png">
            <a:extLst>
              <a:ext uri="{FF2B5EF4-FFF2-40B4-BE49-F238E27FC236}">
                <a16:creationId xmlns:a16="http://schemas.microsoft.com/office/drawing/2014/main" id="{626F51A5-989F-483E-B932-D8352389F7A4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69650" y="4643683"/>
            <a:ext cx="3971731" cy="1664603"/>
          </a:xfrm>
          <a:prstGeom prst="rect">
            <a:avLst/>
          </a:prstGeom>
          <a:ln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04BA87-033F-41D7-AE8C-1549722EEBF7}"/>
              </a:ext>
            </a:extLst>
          </p:cNvPr>
          <p:cNvSpPr txBox="1"/>
          <p:nvPr/>
        </p:nvSpPr>
        <p:spPr>
          <a:xfrm>
            <a:off x="8173616" y="5765797"/>
            <a:ext cx="3462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Erreur moyenne </a:t>
            </a:r>
            <a:r>
              <a:rPr lang="fr-FR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calib</a:t>
            </a: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: 8t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Erreur moyenne trafic : 5t</a:t>
            </a: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fr-FR" sz="2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0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1198</Words>
  <Application>Microsoft Office PowerPoint</Application>
  <PresentationFormat>Widescreen</PresentationFormat>
  <Paragraphs>272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Source Sans Pro</vt:lpstr>
      <vt:lpstr>Office Theme</vt:lpstr>
      <vt:lpstr>Développement d’un système de suivi du trafic par pont instrumenté</vt:lpstr>
      <vt:lpstr>Table des matières</vt:lpstr>
      <vt:lpstr>I/ Introduction et environnement de travail </vt:lpstr>
      <vt:lpstr>II/ Chargement de la data</vt:lpstr>
      <vt:lpstr>III/ Calibration</vt:lpstr>
      <vt:lpstr>III.1 Calcul de la LI à partir de plusieurs PL</vt:lpstr>
      <vt:lpstr>III.2 Pondération des signaux issus des camions par niveau de bruit</vt:lpstr>
      <vt:lpstr>III.3 Régularisation appliquée à la calibration pour plusieurs camions</vt:lpstr>
      <vt:lpstr>III.4 Normalisation de l’échelle des signaux</vt:lpstr>
      <vt:lpstr>III.5 Calibration avec tri sur la vitesse des camions et facteurs d’amplitude</vt:lpstr>
      <vt:lpstr>III.6 Optimisation de la calibration (partie 1)</vt:lpstr>
      <vt:lpstr>III.6 Optimisation de la calibration (partie 2)</vt:lpstr>
      <vt:lpstr>III.7 Interpolation de la ligne d’influence selon les vitesses des camions (partie 1)</vt:lpstr>
      <vt:lpstr>III.7 Interpolation de la ligne d’influence selon les vitesses des camions (partie 2)</vt:lpstr>
      <vt:lpstr>III.7 Interpolation de la ligne d’influence selon les vitesses des camions (partie 3)</vt:lpstr>
      <vt:lpstr>IV/ Pesée en marche</vt:lpstr>
      <vt:lpstr>IV.1 Première estimation des poids</vt:lpstr>
      <vt:lpstr>IV.2 Décalage des pics sur les signaux (partie 1)</vt:lpstr>
      <vt:lpstr>IV.2 Décalage des pics sur les signaux (partie 2)</vt:lpstr>
      <vt:lpstr>IV.2 Décalage des pics sur les signaux (partie 3)</vt:lpstr>
      <vt:lpstr>IV.3 Procédure d’évaluation des statistiques sur nos méthodes (partie 1)</vt:lpstr>
      <vt:lpstr>IV.3 Procédure d’évaluation des statistiques sur nos méthodes (partie 2)</vt:lpstr>
      <vt:lpstr>IV.3 Procédure d’évaluation des statistiques sur nos méthodes (partie 3)</vt:lpstr>
      <vt:lpstr>IV.4 Evaluation des résultats sur les données simulées (partie 1) </vt:lpstr>
      <vt:lpstr>IV.4 Evaluation des résultats sur les données simulées (partie 2) </vt:lpstr>
      <vt:lpstr>V/ Détermination des solutions de l’équation dynamique du pont par physic informed neural network (PINN)</vt:lpstr>
      <vt:lpstr>V.1 Principe et résolution  </vt:lpstr>
      <vt:lpstr>VI/ Conclusion</vt:lpstr>
      <vt:lpstr>VI.1 Bilan d’expérience technique, organisationnel et humain</vt:lpstr>
      <vt:lpstr>VI.2 Et pour la suite ?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Franck Dura</dc:creator>
  <cp:lastModifiedBy>Franck Dura</cp:lastModifiedBy>
  <cp:revision>77</cp:revision>
  <dcterms:created xsi:type="dcterms:W3CDTF">2020-08-15T15:29:05Z</dcterms:created>
  <dcterms:modified xsi:type="dcterms:W3CDTF">2020-08-16T09:58:18Z</dcterms:modified>
</cp:coreProperties>
</file>